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81" r:id="rId23"/>
    <p:sldId id="282" r:id="rId24"/>
    <p:sldId id="276" r:id="rId25"/>
    <p:sldId id="277" r:id="rId26"/>
    <p:sldId id="278" r:id="rId27"/>
    <p:sldId id="283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7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3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56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64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55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9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6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71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05AEB-644B-4A62-AC66-EAD69A4A3EF0}" type="datetimeFigureOut">
              <a:rPr lang="en-GB" smtClean="0"/>
              <a:t>14/09/2015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70EF-21D6-446E-A1EE-15DD9DAD73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projectsite"/><Relationship Id="rId7" Type="http://schemas.openxmlformats.org/officeDocument/2006/relationships/hyperlink" Target="#presday"/><Relationship Id="rId2" Type="http://schemas.openxmlformats.org/officeDocument/2006/relationships/hyperlink" Target="#equipment"/><Relationship Id="rId1" Type="http://schemas.openxmlformats.org/officeDocument/2006/relationships/slideLayout" Target="../slideLayouts/slideLayout2.xml"/><Relationship Id="rId6" Type="http://schemas.openxmlformats.org/officeDocument/2006/relationships/hyperlink" Target="#openday"/><Relationship Id="rId5" Type="http://schemas.openxmlformats.org/officeDocument/2006/relationships/hyperlink" Target="#grouprep2"/><Relationship Id="rId4" Type="http://schemas.openxmlformats.org/officeDocument/2006/relationships/hyperlink" Target="#grouprep1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AE2GRP </a:t>
            </a:r>
            <a:r>
              <a:rPr lang="en-US" dirty="0" smtClean="0"/>
              <a:t>2015-2016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00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Dates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518127"/>
              </p:ext>
            </p:extLst>
          </p:nvPr>
        </p:nvGraphicFramePr>
        <p:xfrm>
          <a:off x="533400" y="1600200"/>
          <a:ext cx="8229600" cy="2846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Task</a:t>
                      </a:r>
                      <a:endParaRPr lang="en-GB" sz="1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Date or Deadline</a:t>
                      </a:r>
                      <a:endParaRPr lang="en-GB" sz="1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2" action="ppaction://hlinkfile"/>
                        </a:rPr>
                        <a:t>Equipment requests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From 5 October 2015</a:t>
                      </a:r>
                      <a:endParaRPr lang="en-GB" sz="36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3" action="ppaction://hlinkfile"/>
                        </a:rPr>
                        <a:t>Group project site up and running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Friday 30 October 2015</a:t>
                      </a:r>
                      <a:endParaRPr lang="en-GB" sz="36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4" action="ppaction://hlinkfile"/>
                        </a:rPr>
                        <a:t>Interim reports due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Friday 18 December 2015</a:t>
                      </a:r>
                      <a:endParaRPr lang="en-GB" sz="36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5" action="ppaction://hlinkfile"/>
                        </a:rPr>
                        <a:t>Final reports and software due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Friday 29 April 2016</a:t>
                      </a:r>
                      <a:endParaRPr lang="en-GB" sz="36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6" action="ppaction://hlinkfile"/>
                        </a:rPr>
                        <a:t>Open Day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Wednesday 4 May 2016</a:t>
                      </a:r>
                      <a:endParaRPr lang="en-GB" sz="36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u="sng" dirty="0">
                          <a:effectLst/>
                          <a:hlinkClick r:id="rId7" action="ppaction://hlinkfile"/>
                        </a:rPr>
                        <a:t>Presentation Day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Wednesday 4 May 2016</a:t>
                      </a:r>
                      <a:endParaRPr lang="en-GB" sz="36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55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Mid-September – Early October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division into groups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groups contact supervisors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initial group and supervisor meetings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elect group leader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make a rough time plan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October: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background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turn project brief into initial requirements specification; agree with supervisor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initial design and prototyping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Group project site up and running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rgbClr val="FF0000"/>
                </a:solidFill>
              </a:rPr>
              <a:t>30 October </a:t>
            </a:r>
            <a:r>
              <a:rPr lang="en-US" sz="1800" dirty="0" smtClean="0"/>
              <a:t>Group Project Site Active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1606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November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iterate requirements, design, prototypes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start writing interim report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consolidate prototypes/initiate main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implementation effort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December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Start writing interim report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implementation well under 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rgbClr val="FF0000"/>
                </a:solidFill>
              </a:rPr>
              <a:t>18 </a:t>
            </a:r>
            <a:r>
              <a:rPr lang="en-US" sz="2000" b="1" dirty="0" smtClean="0">
                <a:solidFill>
                  <a:srgbClr val="FF0000"/>
                </a:solidFill>
              </a:rPr>
              <a:t>December</a:t>
            </a:r>
            <a:r>
              <a:rPr lang="en-US" sz="2000" dirty="0" smtClean="0"/>
              <a:t>: Interim Group Report due.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013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January/February/March/April (there is a Chinese new years holiday in between):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implementation,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testing, debugging;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system integration;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start writing up,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finish report.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</a:rPr>
              <a:t>29 </a:t>
            </a:r>
            <a:r>
              <a:rPr lang="en-US" sz="2000" dirty="0" smtClean="0">
                <a:solidFill>
                  <a:srgbClr val="FF0000"/>
                </a:solidFill>
              </a:rPr>
              <a:t>April</a:t>
            </a:r>
            <a:r>
              <a:rPr lang="en-US" sz="2000" dirty="0" smtClean="0"/>
              <a:t>: final reports and software due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End April–Early May: fine-tune implementation;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prepare Open Day and Presentations.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</a:rPr>
              <a:t>4 </a:t>
            </a:r>
            <a:r>
              <a:rPr lang="en-US" sz="2000" dirty="0" smtClean="0">
                <a:solidFill>
                  <a:srgbClr val="FF0000"/>
                </a:solidFill>
              </a:rPr>
              <a:t>May</a:t>
            </a:r>
            <a:r>
              <a:rPr lang="en-US" sz="2000" dirty="0" smtClean="0"/>
              <a:t>: Open Day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</a:rPr>
              <a:t>4 </a:t>
            </a:r>
            <a:r>
              <a:rPr lang="en-US" sz="2000" dirty="0" smtClean="0">
                <a:solidFill>
                  <a:srgbClr val="FF0000"/>
                </a:solidFill>
              </a:rPr>
              <a:t>May</a:t>
            </a:r>
            <a:r>
              <a:rPr lang="en-US" sz="2000" dirty="0" smtClean="0"/>
              <a:t>: Presentation Day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4145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Group Project Site Active: 30 October 2014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Each group gets a School-hosted project </a:t>
            </a:r>
            <a:r>
              <a:rPr lang="en-US" sz="2000" dirty="0" smtClean="0"/>
              <a:t>site</a:t>
            </a:r>
            <a:endParaRPr lang="en-GB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Initial </a:t>
            </a:r>
            <a:r>
              <a:rPr lang="en-US" sz="2000" dirty="0"/>
              <a:t>configuration and demonstration that </a:t>
            </a:r>
            <a:r>
              <a:rPr lang="en-US" sz="2000" b="1" i="1" dirty="0" smtClean="0"/>
              <a:t>all </a:t>
            </a:r>
            <a:r>
              <a:rPr lang="en-US" sz="2000" dirty="0" smtClean="0"/>
              <a:t>group </a:t>
            </a:r>
            <a:r>
              <a:rPr lang="en-US" sz="2000" dirty="0"/>
              <a:t>members knows how to use site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/>
              <a:t>completed by </a:t>
            </a:r>
            <a:r>
              <a:rPr lang="en-GB" sz="2000" dirty="0" smtClean="0"/>
              <a:t>30 October </a:t>
            </a:r>
            <a:r>
              <a:rPr lang="en-GB" sz="2000" dirty="0" smtClean="0"/>
              <a:t>2015.</a:t>
            </a:r>
            <a:endParaRPr lang="en-GB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 smtClean="0"/>
              <a:t>Further </a:t>
            </a:r>
            <a:r>
              <a:rPr lang="en-GB" sz="2000" dirty="0" smtClean="0"/>
              <a:t>details – CS Technical Support, </a:t>
            </a:r>
            <a:r>
              <a:rPr lang="en-GB" sz="2000" dirty="0" smtClean="0"/>
              <a:t>Joseph </a:t>
            </a:r>
            <a:r>
              <a:rPr lang="en-GB" sz="2000" dirty="0"/>
              <a:t>Zhang &lt;Joseph.Zhang@nottingham.edu.cn&gt;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6664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Interim Group Report: </a:t>
            </a:r>
            <a:r>
              <a:rPr lang="en-US" sz="3600" dirty="0" smtClean="0"/>
              <a:t>18 </a:t>
            </a:r>
            <a:r>
              <a:rPr lang="en-US" sz="3600" dirty="0" smtClean="0"/>
              <a:t>Dec </a:t>
            </a:r>
            <a:r>
              <a:rPr lang="en-US" sz="3600" dirty="0" smtClean="0"/>
              <a:t>2015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Updated and expanded problem description.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Background: technical background, related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work; existing similar solutions.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Requirements.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Design of system and user interface.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Results of initial implementation efforts.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Fairly detailed time plan. (Develop early, and don’t forget to factor in exam revision, other major activities, holidays . . . , keep updating it)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4410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Final Group Report: </a:t>
            </a:r>
            <a:r>
              <a:rPr lang="en-US" sz="3600" dirty="0" smtClean="0"/>
              <a:t>29 </a:t>
            </a:r>
            <a:r>
              <a:rPr lang="en-US" sz="3600" dirty="0" smtClean="0"/>
              <a:t>April 2015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Updated and expanded version of the interim group report.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Discussion on the design and implementation.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Summary of what was achieved.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Reflective comments on the success of the project.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Description of testing (appendix).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8204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Software: </a:t>
            </a:r>
            <a:r>
              <a:rPr lang="en-US" sz="3600" dirty="0" smtClean="0"/>
              <a:t>29 </a:t>
            </a:r>
            <a:r>
              <a:rPr lang="en-US" sz="3600" dirty="0" smtClean="0"/>
              <a:t>April 2015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Submitted electronically only.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Only need to submit what you have written yourselves.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Make sure software (e.g. libraries) from elsewhere is properly attributed.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Software assessed along a number of dimensions, with evidence including the submitted software itself, testing-appendix in main report, Open Day demonstration, etc.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0679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Individual Report: </a:t>
            </a:r>
            <a:r>
              <a:rPr lang="en-US" sz="3600" dirty="0" smtClean="0"/>
              <a:t>29 </a:t>
            </a:r>
            <a:r>
              <a:rPr lang="en-US" sz="3600" dirty="0" smtClean="0"/>
              <a:t>April 2015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Summary of personal contribution.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Reflection on the project, the running of it, and own role within it.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Peer assessment:</a:t>
            </a:r>
            <a:endParaRPr lang="en-GB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peer-evaluation on dedicated form;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written justification of evaluation.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FF0000"/>
                </a:solidFill>
              </a:rPr>
              <a:t>Assessed on report qualities, not on individual contribution!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44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“Trade fair”: groups show off their finished applications to fellow students, members of staff, other interested.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Each group sets up a stand: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Posters (School pays printing of one large poster)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Leaflets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smtClean="0"/>
              <a:t>Live demo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The overall quality and professionalism of the stands and the people manning them is assessed.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233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 smtClean="0"/>
              <a:t>Gain Software Engineering experience: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engineering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system architecture and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user interface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implementing a medium sized, multi-component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systematic testing and debugging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 smtClean="0"/>
              <a:t>programming in a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</a:t>
            </a:r>
            <a:r>
              <a:rPr lang="en-GB" dirty="0" smtClean="0"/>
              <a:t>oftware Engineering tools, especially version management (like Subversion)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145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</a:t>
            </a:r>
            <a:r>
              <a:rPr lang="en-US" sz="2400" dirty="0" smtClean="0"/>
              <a:t>2015 </a:t>
            </a:r>
            <a:r>
              <a:rPr lang="en-US" sz="2400" dirty="0" smtClean="0"/>
              <a:t>group project open </a:t>
            </a:r>
            <a:r>
              <a:rPr lang="en-US" sz="2400" dirty="0" smtClean="0"/>
              <a:t>day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</a:t>
            </a:r>
            <a:r>
              <a:rPr lang="en-US" sz="2400" dirty="0" smtClean="0"/>
              <a:t>2015 </a:t>
            </a:r>
            <a:r>
              <a:rPr lang="en-US" sz="2400" dirty="0" smtClean="0"/>
              <a:t>group project open </a:t>
            </a:r>
            <a:r>
              <a:rPr lang="en-US" sz="2400" dirty="0" smtClean="0"/>
              <a:t>day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2133600"/>
            <a:ext cx="3028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0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</a:t>
            </a:r>
            <a:r>
              <a:rPr lang="en-US" sz="2400" dirty="0" smtClean="0"/>
              <a:t>2015 </a:t>
            </a:r>
            <a:r>
              <a:rPr lang="en-US" sz="2400" dirty="0" smtClean="0"/>
              <a:t>group project open </a:t>
            </a:r>
            <a:r>
              <a:rPr lang="en-US" sz="2400" dirty="0" smtClean="0"/>
              <a:t>day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6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</a:t>
            </a:r>
            <a:r>
              <a:rPr lang="en-US" sz="2400" dirty="0" smtClean="0"/>
              <a:t>2015 </a:t>
            </a:r>
            <a:r>
              <a:rPr lang="en-US" sz="2400" dirty="0" smtClean="0"/>
              <a:t>group project open </a:t>
            </a:r>
            <a:r>
              <a:rPr lang="en-US" sz="2400" dirty="0" smtClean="0"/>
              <a:t>day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UK campus group project open day</a:t>
            </a:r>
            <a:endParaRPr lang="en-US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5410200" cy="405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87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Some photos of UK campus group project open day</a:t>
            </a:r>
            <a:endParaRPr lang="en-US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7" y="2112473"/>
            <a:ext cx="5410200" cy="4056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608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10 minute presentation covering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- description of the problem solved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- overview of the developed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- reflective remarks on the success of the project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5 minutes for questions.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Attended by staff and students.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It is the quality of the presentation itself and how questions are answered that is assessed.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3956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Presentation Day: </a:t>
            </a:r>
            <a:r>
              <a:rPr lang="en-US" sz="3600" dirty="0" smtClean="0"/>
              <a:t>4 </a:t>
            </a:r>
            <a:r>
              <a:rPr lang="en-US" sz="3600" dirty="0" smtClean="0"/>
              <a:t>May </a:t>
            </a:r>
            <a:r>
              <a:rPr lang="en-US" sz="3600" dirty="0" smtClean="0"/>
              <a:t>2016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8229600" cy="2441036"/>
          </a:xfrm>
        </p:spPr>
      </p:pic>
    </p:spTree>
    <p:extLst>
      <p:ext uri="{BB962C8B-B14F-4D97-AF65-F5344CB8AC3E}">
        <p14:creationId xmlns:p14="http://schemas.microsoft.com/office/powerpoint/2010/main" val="190334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Group Project Prizes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There are going to be Prizes! Typically: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Prize for Best Group Project (discussing with potential corporate sponsors)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School Prize for Best Open Day Stall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547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Gain general group working experience: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running meetings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making collective decisions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time and people management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writing reports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giving presentations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interpersonal skills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resolving conflicts (up to a point)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72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AE2GRP Student Handbook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Student Handbook </a:t>
            </a:r>
            <a:r>
              <a:rPr lang="en-US" dirty="0" smtClean="0"/>
              <a:t>2015–2016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</a:t>
            </a:r>
            <a:r>
              <a:rPr lang="en-US" dirty="0" smtClean="0"/>
              <a:t>veryone expected to read this very carefully!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important dates and deadlines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electronic copies of lecture slides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group division and supervisor assignments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initial project descriptions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20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AE2GRP in a Nutshell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You have been divided into groups of 5 or 6 students.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Each group is assigned to a supervisor.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The supervisor provides a short written description (project brief) of the software development project to be undertaken.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Weekly formal (with supervisor) and informal group meetings.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Support lectures.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23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AE2GRP in a Nutshell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Assessment: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Project 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Written reports: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Interim Group Reports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Final Group Report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Individual Report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Open Day (“trade fair”)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Presentation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Peer assessment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18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2015-2016 </a:t>
            </a:r>
            <a:r>
              <a:rPr lang="en-US" dirty="0" smtClean="0"/>
              <a:t>Group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Posted on Moodle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Group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Supervisor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Project title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Project brief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60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Lectures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700" b="1" dirty="0" smtClean="0"/>
              <a:t>Lecture </a:t>
            </a:r>
            <a:r>
              <a:rPr lang="en-US" sz="2700" b="1" dirty="0"/>
              <a:t>Schedule (Provisional):  All lectures will be in TB105, </a:t>
            </a:r>
            <a:r>
              <a:rPr lang="en-US" sz="2700" b="1" dirty="0" smtClean="0"/>
              <a:t>13:00 -</a:t>
            </a:r>
            <a:r>
              <a:rPr lang="en-US" sz="2700" b="1" dirty="0"/>
              <a:t>14:00, Thursdays, as follows</a:t>
            </a:r>
            <a:br>
              <a:rPr lang="en-US" sz="2700" b="1" dirty="0"/>
            </a:br>
            <a:endParaRPr lang="en-US" sz="27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17 September 2015, Lecture 1, Meet and Greet, , Reading: Student Handbook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24 September 2015, Lecture 2, Work </a:t>
            </a:r>
            <a:r>
              <a:rPr lang="en-US" sz="2100" dirty="0" err="1"/>
              <a:t>Organisation</a:t>
            </a:r>
            <a:r>
              <a:rPr lang="en-US" sz="2100" dirty="0"/>
              <a:t> and Assessment, Reading: Student Handbook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26 November 2015, Lecture 3, Report Writing and Peer Assessment, Reading: DUP98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21 April 2016, Lecture 4, Presenting your project (Open Day and Presentation Day), Reading: DUP98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Where possible and appropriate, we will organize relevant guest lectures, we will inform you well in advance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8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smtClean="0"/>
              <a:t>Any </a:t>
            </a:r>
            <a:r>
              <a:rPr lang="en-US" sz="2200" dirty="0" smtClean="0"/>
              <a:t>changes will be advertised in advance 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 smtClean="0"/>
              <a:t>Where possible and appropriate, we will organize relevant guest lectures, we will inform you well in advance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13572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AE2SEM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AE2SEM is a co-requisite for this module (unless you have taken previously)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Designed to support AE2GRP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Covers four main aspects: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The system analysis and design process (UML)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The project management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Software Quality Assurance (testing, documentation)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Team Software Development Facilities (tools, e.g. version control)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9911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1001</Words>
  <Application>Microsoft Office PowerPoint</Application>
  <PresentationFormat>On-screen Show (4:3)</PresentationFormat>
  <Paragraphs>184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AE2GRP 2015-2016</vt:lpstr>
      <vt:lpstr>Aims (1)</vt:lpstr>
      <vt:lpstr>Aims (2)</vt:lpstr>
      <vt:lpstr>AE2GRP Student Handbook</vt:lpstr>
      <vt:lpstr>AE2GRP in a Nutshell (1)</vt:lpstr>
      <vt:lpstr>AE2GRP in a Nutshell (2)</vt:lpstr>
      <vt:lpstr>2015-2016 Group List</vt:lpstr>
      <vt:lpstr>Support Lectures</vt:lpstr>
      <vt:lpstr>AE2SEM</vt:lpstr>
      <vt:lpstr>Important Dates</vt:lpstr>
      <vt:lpstr>Time Line</vt:lpstr>
      <vt:lpstr>Time Line</vt:lpstr>
      <vt:lpstr>Time Line</vt:lpstr>
      <vt:lpstr>Group Project Site Active: 30 October 2014</vt:lpstr>
      <vt:lpstr>Interim Group Report: 18 Dec 2015</vt:lpstr>
      <vt:lpstr>Final Group Report: 29 April 2015</vt:lpstr>
      <vt:lpstr>Software: 29 April 2015</vt:lpstr>
      <vt:lpstr>Individual Report: 29 April 2015</vt:lpstr>
      <vt:lpstr>Open Day: 4 May 2016</vt:lpstr>
      <vt:lpstr>Open Day: 4 May 2016</vt:lpstr>
      <vt:lpstr>Open Day: 4 May 2016</vt:lpstr>
      <vt:lpstr>Open Day: 4 May 2016</vt:lpstr>
      <vt:lpstr>Open Day: 4 May 2016</vt:lpstr>
      <vt:lpstr>Open Day: 4 May 2016</vt:lpstr>
      <vt:lpstr>Open Day: 4 May 2016</vt:lpstr>
      <vt:lpstr>Presentation Day: 4 May 2016</vt:lpstr>
      <vt:lpstr>Presentation Day: 4 May 2016</vt:lpstr>
      <vt:lpstr>Group Project Prizes</vt:lpstr>
    </vt:vector>
  </TitlesOfParts>
  <Company>UNNC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AE2GRP 2014-2015</dc:title>
  <dc:creator>t3400</dc:creator>
  <cp:lastModifiedBy>t3400</cp:lastModifiedBy>
  <cp:revision>47</cp:revision>
  <dcterms:created xsi:type="dcterms:W3CDTF">2014-09-17T01:36:41Z</dcterms:created>
  <dcterms:modified xsi:type="dcterms:W3CDTF">2015-09-14T04:36:35Z</dcterms:modified>
</cp:coreProperties>
</file>